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5"/>
    <p:restoredTop sz="96320"/>
  </p:normalViewPr>
  <p:slideViewPr>
    <p:cSldViewPr snapToGrid="0" snapToObjects="1">
      <p:cViewPr varScale="1">
        <p:scale>
          <a:sx n="195" d="100"/>
          <a:sy n="195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5D6D1-B418-A546-B4CE-DF6D00ACA067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AC994-AC4B-5141-989A-39067809E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/dataset/10/automobile</a:t>
            </a:r>
          </a:p>
          <a:p>
            <a:r>
              <a:rPr lang="en-US" dirty="0"/>
              <a:t>-</a:t>
            </a:r>
            <a:r>
              <a:rPr lang="en-US" dirty="0" err="1"/>
              <a:t>Symboling</a:t>
            </a:r>
            <a:r>
              <a:rPr lang="en-US" dirty="0"/>
              <a:t> – Insurance risk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7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/dataset/10/automobile</a:t>
            </a:r>
          </a:p>
          <a:p>
            <a:r>
              <a:rPr lang="en-US" dirty="0"/>
              <a:t>-</a:t>
            </a:r>
            <a:r>
              <a:rPr lang="en-US" dirty="0" err="1"/>
              <a:t>Symboling</a:t>
            </a:r>
            <a:r>
              <a:rPr lang="en-US" dirty="0"/>
              <a:t> – Insurance risk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AC994-AC4B-5141-989A-39067809E7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61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7DDD-A7F0-8040-8F38-AE8ABF2CA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1EDBE-A64D-0F4B-9F2E-F4AC7D6EE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75190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Python Packages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63273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0CED-6263-EF4B-9E41-4C6A756A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computing libraries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3410-88EB-464E-8A78-E682F439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Pandas</a:t>
            </a:r>
            <a:r>
              <a:rPr lang="en-US" dirty="0"/>
              <a:t> (Data structures and tools)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NumPy</a:t>
            </a:r>
            <a:r>
              <a:rPr lang="en-US" dirty="0"/>
              <a:t> (Arrays &amp; matrices)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SciPy</a:t>
            </a:r>
            <a:r>
              <a:rPr lang="en-US" dirty="0"/>
              <a:t> (Integrals, solving differential equations, optimization)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00EC5A8A-A5DA-CA47-ADD5-CE4E69CF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4" y="1607159"/>
            <a:ext cx="3992264" cy="1243382"/>
          </a:xfrm>
          <a:prstGeom prst="rect">
            <a:avLst/>
          </a:prstGeom>
        </p:spPr>
      </p:pic>
      <p:pic>
        <p:nvPicPr>
          <p:cNvPr id="7" name="Picture 6" descr="A logo with blue and green squares&#10;&#10;Description automatically generated">
            <a:extLst>
              <a:ext uri="{FF2B5EF4-FFF2-40B4-BE49-F238E27FC236}">
                <a16:creationId xmlns:a16="http://schemas.microsoft.com/office/drawing/2014/main" id="{03BE2B0C-AFB3-8240-A3FB-A408CD56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964841"/>
            <a:ext cx="4321628" cy="1841121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D98D1AA0-73FB-A942-A739-53B56CFF0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556" y="4920262"/>
            <a:ext cx="2879271" cy="144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0CED-6263-EF4B-9E41-4C6A756A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libraries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3410-88EB-464E-8A78-E682F439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Matplotlib</a:t>
            </a:r>
            <a:r>
              <a:rPr lang="en-US" dirty="0"/>
              <a:t> (plots &amp; graphs, most popular)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Seaborn</a:t>
            </a:r>
            <a:r>
              <a:rPr lang="en-US" dirty="0"/>
              <a:t> (plots: heat maps, time series, violin plots)</a:t>
            </a:r>
          </a:p>
          <a:p>
            <a:endParaRPr lang="en-US" dirty="0"/>
          </a:p>
        </p:txBody>
      </p:sp>
      <p:pic>
        <p:nvPicPr>
          <p:cNvPr id="6" name="Picture 5" descr="A colorful circular object with a cross&#10;&#10;Description automatically generated with medium confidence">
            <a:extLst>
              <a:ext uri="{FF2B5EF4-FFF2-40B4-BE49-F238E27FC236}">
                <a16:creationId xmlns:a16="http://schemas.microsoft.com/office/drawing/2014/main" id="{839E9995-3145-C340-B7E6-DE5E3CC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36" y="2318657"/>
            <a:ext cx="800100" cy="838200"/>
          </a:xfrm>
          <a:prstGeom prst="rect">
            <a:avLst/>
          </a:prstGeom>
        </p:spPr>
      </p:pic>
      <p:pic>
        <p:nvPicPr>
          <p:cNvPr id="9" name="Picture 8" descr="A white and pink squares&#10;&#10;Description automatically generated with medium confidence">
            <a:extLst>
              <a:ext uri="{FF2B5EF4-FFF2-40B4-BE49-F238E27FC236}">
                <a16:creationId xmlns:a16="http://schemas.microsoft.com/office/drawing/2014/main" id="{05C924E1-C415-B142-86AA-67475027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51" y="4076700"/>
            <a:ext cx="1612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0CED-6263-EF4B-9E41-4C6A756A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libraries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3410-88EB-464E-8A78-E682F439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29" y="2286000"/>
            <a:ext cx="9601200" cy="3581400"/>
          </a:xfrm>
        </p:spPr>
        <p:txBody>
          <a:bodyPr/>
          <a:lstStyle/>
          <a:p>
            <a:r>
              <a:rPr lang="en-US" b="1" dirty="0"/>
              <a:t>Scikit-learn </a:t>
            </a:r>
            <a:r>
              <a:rPr lang="en-US" dirty="0"/>
              <a:t>(Machine Learning : regression, classification,..)</a:t>
            </a:r>
          </a:p>
          <a:p>
            <a:endParaRPr lang="en-US" dirty="0"/>
          </a:p>
          <a:p>
            <a:r>
              <a:rPr lang="en-US" b="1" dirty="0" err="1"/>
              <a:t>Statsmodels</a:t>
            </a:r>
            <a:r>
              <a:rPr lang="en-US" dirty="0"/>
              <a:t> (Explore data, estimate statistical models, and perform statistical tests.)</a:t>
            </a:r>
          </a:p>
        </p:txBody>
      </p:sp>
      <p:pic>
        <p:nvPicPr>
          <p:cNvPr id="5" name="Picture 4" descr="A logo with blue and orange letters&#10;&#10;Description automatically generated with medium confidence">
            <a:extLst>
              <a:ext uri="{FF2B5EF4-FFF2-40B4-BE49-F238E27FC236}">
                <a16:creationId xmlns:a16="http://schemas.microsoft.com/office/drawing/2014/main" id="{9ABC92B6-0F30-EB47-BF6E-419D1A17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736" y="1836057"/>
            <a:ext cx="1739900" cy="1193800"/>
          </a:xfrm>
          <a:prstGeom prst="rect">
            <a:avLst/>
          </a:prstGeom>
        </p:spPr>
      </p:pic>
      <p:pic>
        <p:nvPicPr>
          <p:cNvPr id="8" name="Picture 7" descr="A white sign with black letters&#10;&#10;Description automatically generated">
            <a:extLst>
              <a:ext uri="{FF2B5EF4-FFF2-40B4-BE49-F238E27FC236}">
                <a16:creationId xmlns:a16="http://schemas.microsoft.com/office/drawing/2014/main" id="{408699FD-FDBC-B448-972D-85A3AF67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043" y="4076700"/>
            <a:ext cx="1752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FD99-94ED-8742-8A79-ABC04CF8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description best describes the library Pandas?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6509-EC61-234F-857D-461541253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Uses arrays as their inputs and outputs. It can be extended to objects for matrices, and with a little change of coding, developers perform fast array processing.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Offers data structure and tools for effective data manipulation and analysis. It provides fast access to structured data. The primary instrument of Pandas is a two-dimensional table consisting of columns and rows labels which are called a </a:t>
            </a:r>
            <a:r>
              <a:rPr lang="en-US" dirty="0" err="1"/>
              <a:t>DataFrame</a:t>
            </a:r>
            <a:r>
              <a:rPr lang="en-US" dirty="0"/>
              <a:t>. It is designed to provide an easy indexing function.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Includes functions for some advanced math problems as listed in the slide as well as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76957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1184-555A-5941-9069-162F5779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8" y="2686050"/>
            <a:ext cx="9601200" cy="1485900"/>
          </a:xfrm>
        </p:spPr>
        <p:txBody>
          <a:bodyPr/>
          <a:lstStyle/>
          <a:p>
            <a:r>
              <a:rPr lang="en-US" dirty="0"/>
              <a:t>Importing and Exporting Data in Python</a:t>
            </a:r>
          </a:p>
        </p:txBody>
      </p:sp>
    </p:spTree>
    <p:extLst>
      <p:ext uri="{BB962C8B-B14F-4D97-AF65-F5344CB8AC3E}">
        <p14:creationId xmlns:p14="http://schemas.microsoft.com/office/powerpoint/2010/main" val="230689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5ED1-8851-2F44-B52E-A201D48244B1}"/>
              </a:ext>
            </a:extLst>
          </p:cNvPr>
          <p:cNvSpPr txBox="1"/>
          <p:nvPr/>
        </p:nvSpPr>
        <p:spPr>
          <a:xfrm>
            <a:off x="1219200" y="1765740"/>
            <a:ext cx="1035276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Process of loading and reading data into Python from various resources.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Two important properties: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Format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200" dirty="0"/>
              <a:t>various formats: .cs, json, .</a:t>
            </a:r>
            <a:r>
              <a:rPr lang="en-US" sz="3200" dirty="0" err="1"/>
              <a:t>xisx</a:t>
            </a:r>
            <a:r>
              <a:rPr lang="en-US" sz="3200" dirty="0"/>
              <a:t>, </a:t>
            </a:r>
            <a:r>
              <a:rPr lang="en-US" sz="3200" dirty="0" err="1"/>
              <a:t>hdf</a:t>
            </a:r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File Path of dataset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200" dirty="0"/>
              <a:t>Computer: /Desktop/</a:t>
            </a:r>
            <a:r>
              <a:rPr lang="en-US" sz="3200" dirty="0" err="1"/>
              <a:t>mydata.csv</a:t>
            </a:r>
            <a:endParaRPr lang="en-US" sz="3200" dirty="0"/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200" dirty="0"/>
              <a:t>Internet: https://</a:t>
            </a:r>
            <a:r>
              <a:rPr lang="en-US" sz="3200" dirty="0" err="1"/>
              <a:t>archive.ics.uci.edu</a:t>
            </a:r>
            <a:r>
              <a:rPr lang="en-US" sz="3200" dirty="0"/>
              <a:t>/dataset/10/automobile</a:t>
            </a:r>
          </a:p>
          <a:p>
            <a:pPr lvl="2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189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1241A703-FDDF-8E4D-83C7-2B1EA053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5" y="2171700"/>
            <a:ext cx="11530385" cy="36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03E1-BC9A-5C45-9BC2-4CEBCA13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 CSV into Python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5FD4E-F7D5-1F4D-B850-C4A2C912E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86585"/>
            <a:ext cx="9601200" cy="2180229"/>
          </a:xfrm>
        </p:spPr>
      </p:pic>
    </p:spTree>
    <p:extLst>
      <p:ext uri="{BB962C8B-B14F-4D97-AF65-F5344CB8AC3E}">
        <p14:creationId xmlns:p14="http://schemas.microsoft.com/office/powerpoint/2010/main" val="17950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03E1-BC9A-5C45-9BC2-4CEBCA13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 CSV without header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F4B998-6D61-A24B-8AE0-29E54086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85410"/>
            <a:ext cx="9601200" cy="2182579"/>
          </a:xfrm>
        </p:spPr>
      </p:pic>
    </p:spTree>
    <p:extLst>
      <p:ext uri="{BB962C8B-B14F-4D97-AF65-F5344CB8AC3E}">
        <p14:creationId xmlns:p14="http://schemas.microsoft.com/office/powerpoint/2010/main" val="5380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8370-4D3B-7B4E-80F1-623B14B3C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everywhere.</a:t>
            </a:r>
          </a:p>
          <a:p>
            <a:r>
              <a:rPr lang="en-US" dirty="0"/>
              <a:t>Data analysis/data science helps us answer questions from data.</a:t>
            </a:r>
          </a:p>
          <a:p>
            <a:r>
              <a:rPr lang="en-US" dirty="0"/>
              <a:t>Data analysis plays an important role in:</a:t>
            </a:r>
          </a:p>
          <a:p>
            <a:pPr lvl="1"/>
            <a:r>
              <a:rPr lang="en-US" dirty="0"/>
              <a:t>Discovering useful information</a:t>
            </a:r>
          </a:p>
          <a:p>
            <a:pPr lvl="1"/>
            <a:r>
              <a:rPr lang="en-US" dirty="0"/>
              <a:t>Answering questions</a:t>
            </a:r>
          </a:p>
          <a:p>
            <a:pPr lvl="1"/>
            <a:r>
              <a:rPr lang="en-US" dirty="0"/>
              <a:t>Predicting future or the unknown</a:t>
            </a:r>
          </a:p>
        </p:txBody>
      </p:sp>
    </p:spTree>
    <p:extLst>
      <p:ext uri="{BB962C8B-B14F-4D97-AF65-F5344CB8AC3E}">
        <p14:creationId xmlns:p14="http://schemas.microsoft.com/office/powerpoint/2010/main" val="40671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03E1-BC9A-5C45-9BC2-4CEBCA13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the </a:t>
            </a:r>
            <a:r>
              <a:rPr lang="en-US" dirty="0" err="1"/>
              <a:t>dataframe</a:t>
            </a:r>
            <a:r>
              <a:rPr lang="en-US" dirty="0"/>
              <a:t> in Python</a:t>
            </a:r>
          </a:p>
        </p:txBody>
      </p:sp>
      <p:pic>
        <p:nvPicPr>
          <p:cNvPr id="6" name="Content Placeholder 5" descr="A screenshot of a data frame&#10;&#10;Description automatically generated">
            <a:extLst>
              <a:ext uri="{FF2B5EF4-FFF2-40B4-BE49-F238E27FC236}">
                <a16:creationId xmlns:a16="http://schemas.microsoft.com/office/drawing/2014/main" id="{A0C1E9DF-74A9-5743-B51B-041C36F92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28" y="1877785"/>
            <a:ext cx="9470572" cy="3940629"/>
          </a:xfrm>
        </p:spPr>
      </p:pic>
    </p:spTree>
    <p:extLst>
      <p:ext uri="{BB962C8B-B14F-4D97-AF65-F5344CB8AC3E}">
        <p14:creationId xmlns:p14="http://schemas.microsoft.com/office/powerpoint/2010/main" val="220835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9C57-0FD2-9643-86FD-BB463F05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headers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53D8A8-2A65-1542-880B-CCB956E04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64111"/>
            <a:ext cx="9601200" cy="3425177"/>
          </a:xfrm>
        </p:spPr>
      </p:pic>
    </p:spTree>
    <p:extLst>
      <p:ext uri="{BB962C8B-B14F-4D97-AF65-F5344CB8AC3E}">
        <p14:creationId xmlns:p14="http://schemas.microsoft.com/office/powerpoint/2010/main" val="383080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8CBC-4ACD-C345-AB50-51B1FA64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headers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BAB1EF-E6B0-2D4A-9782-E1B361ECF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58157"/>
            <a:ext cx="9601200" cy="3437085"/>
          </a:xfrm>
        </p:spPr>
      </p:pic>
    </p:spTree>
    <p:extLst>
      <p:ext uri="{BB962C8B-B14F-4D97-AF65-F5344CB8AC3E}">
        <p14:creationId xmlns:p14="http://schemas.microsoft.com/office/powerpoint/2010/main" val="157653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946D-8097-C64A-84BF-18EE8ED7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a Pandas </a:t>
            </a:r>
            <a:r>
              <a:rPr lang="en-US" dirty="0" err="1"/>
              <a:t>dataframe</a:t>
            </a:r>
            <a:r>
              <a:rPr lang="en-US" dirty="0"/>
              <a:t> to CSV</a:t>
            </a:r>
          </a:p>
        </p:txBody>
      </p:sp>
      <p:pic>
        <p:nvPicPr>
          <p:cNvPr id="5" name="Content Placeholder 4" descr="A white background with blue and red text&#10;&#10;Description automatically generated">
            <a:extLst>
              <a:ext uri="{FF2B5EF4-FFF2-40B4-BE49-F238E27FC236}">
                <a16:creationId xmlns:a16="http://schemas.microsoft.com/office/drawing/2014/main" id="{EDF02521-1A6F-8746-962B-FB7E4113F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33202"/>
            <a:ext cx="9601200" cy="2886996"/>
          </a:xfrm>
        </p:spPr>
      </p:pic>
    </p:spTree>
    <p:extLst>
      <p:ext uri="{BB962C8B-B14F-4D97-AF65-F5344CB8AC3E}">
        <p14:creationId xmlns:p14="http://schemas.microsoft.com/office/powerpoint/2010/main" val="103788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251A-B471-2B49-A186-5F45595C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to different formats in Python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4C9751-D16B-5A4B-B1FE-D41196497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0" y="2533650"/>
            <a:ext cx="9169400" cy="3086100"/>
          </a:xfrm>
        </p:spPr>
      </p:pic>
    </p:spTree>
    <p:extLst>
      <p:ext uri="{BB962C8B-B14F-4D97-AF65-F5344CB8AC3E}">
        <p14:creationId xmlns:p14="http://schemas.microsoft.com/office/powerpoint/2010/main" val="254876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1184-555A-5941-9069-162F5779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8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Getting Started Analyzing Data</a:t>
            </a:r>
            <a:br>
              <a:rPr lang="en-US" dirty="0"/>
            </a:br>
            <a:r>
              <a:rPr lang="en-US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395772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C7AE-DC44-5148-9C7B-52836B03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insights from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62DD-813D-1E42-A005-1B303CBC7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your data before you begin any analysis</a:t>
            </a:r>
          </a:p>
          <a:p>
            <a:r>
              <a:rPr lang="en-US" sz="2800" dirty="0"/>
              <a:t>Should check:</a:t>
            </a:r>
          </a:p>
          <a:p>
            <a:pPr lvl="1"/>
            <a:r>
              <a:rPr lang="en-US" sz="2800" dirty="0"/>
              <a:t>Data Types</a:t>
            </a:r>
          </a:p>
          <a:p>
            <a:pPr lvl="1"/>
            <a:r>
              <a:rPr lang="en-US" sz="2800" dirty="0"/>
              <a:t>Data Distribution</a:t>
            </a:r>
          </a:p>
          <a:p>
            <a:r>
              <a:rPr lang="en-US" sz="2800" dirty="0"/>
              <a:t>Locate potential issues with the data</a:t>
            </a:r>
          </a:p>
        </p:txBody>
      </p:sp>
    </p:spTree>
    <p:extLst>
      <p:ext uri="{BB962C8B-B14F-4D97-AF65-F5344CB8AC3E}">
        <p14:creationId xmlns:p14="http://schemas.microsoft.com/office/powerpoint/2010/main" val="25823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8E41-8E16-744B-AB7B-BFB54DEA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insights from the data </a:t>
            </a:r>
            <a:r>
              <a:rPr lang="en-US" dirty="0"/>
              <a:t>– Data types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C22BEC-8A0A-754D-889C-C1572B32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2028371"/>
            <a:ext cx="9232900" cy="2006600"/>
          </a:xfr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D9A15EA-27F3-4242-85B0-87954E78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0" y="4298042"/>
            <a:ext cx="5499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6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3850-BABD-0448-8C91-255B081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insights from the data </a:t>
            </a:r>
            <a:r>
              <a:rPr lang="en-US" dirty="0"/>
              <a:t>– Data types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580B8E-9C43-8346-9DEC-7B685FEF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805" y="2286000"/>
            <a:ext cx="7504790" cy="3581400"/>
          </a:xfrm>
        </p:spPr>
      </p:pic>
    </p:spTree>
    <p:extLst>
      <p:ext uri="{BB962C8B-B14F-4D97-AF65-F5344CB8AC3E}">
        <p14:creationId xmlns:p14="http://schemas.microsoft.com/office/powerpoint/2010/main" val="163604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3850-BABD-0448-8C91-255B081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dataframe.describe</a:t>
            </a:r>
            <a:r>
              <a:rPr lang="en-US" b="1" dirty="0"/>
              <a:t>()</a:t>
            </a:r>
            <a:endParaRPr lang="en-US" dirty="0"/>
          </a:p>
        </p:txBody>
      </p:sp>
      <p:pic>
        <p:nvPicPr>
          <p:cNvPr id="7" name="Content Placeholder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E515ACF-7A73-4C4D-9D0F-55589A5B7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733" y="2286000"/>
            <a:ext cx="8692933" cy="3581400"/>
          </a:xfrm>
        </p:spPr>
      </p:pic>
    </p:spTree>
    <p:extLst>
      <p:ext uri="{BB962C8B-B14F-4D97-AF65-F5344CB8AC3E}">
        <p14:creationId xmlns:p14="http://schemas.microsoft.com/office/powerpoint/2010/main" val="365187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Sakib</a:t>
            </a:r>
            <a:r>
              <a:rPr lang="en-US" dirty="0"/>
              <a:t> wants to sell his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A91CD-B1FB-6E43-94CA-EC7A83B38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93079" cy="3581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9900" dirty="0"/>
              <a:t>🧑🏼 🚗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5ED1-8851-2F44-B52E-A201D48244B1}"/>
              </a:ext>
            </a:extLst>
          </p:cNvPr>
          <p:cNvSpPr txBox="1"/>
          <p:nvPr/>
        </p:nvSpPr>
        <p:spPr>
          <a:xfrm>
            <a:off x="7954028" y="1916481"/>
            <a:ext cx="377033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much money should he sell his car for?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E2B55-5A7A-C548-9308-E4F2D261EDCC}"/>
              </a:ext>
            </a:extLst>
          </p:cNvPr>
          <p:cNvSpPr txBox="1"/>
          <p:nvPr/>
        </p:nvSpPr>
        <p:spPr>
          <a:xfrm>
            <a:off x="2948152" y="5407572"/>
            <a:ext cx="7141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price he sets should not be too high,</a:t>
            </a:r>
          </a:p>
          <a:p>
            <a:r>
              <a:rPr lang="en-US" sz="3200" dirty="0"/>
              <a:t>but not too low either.</a:t>
            </a:r>
          </a:p>
        </p:txBody>
      </p:sp>
    </p:spTree>
    <p:extLst>
      <p:ext uri="{BB962C8B-B14F-4D97-AF65-F5344CB8AC3E}">
        <p14:creationId xmlns:p14="http://schemas.microsoft.com/office/powerpoint/2010/main" val="22129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0C39-38A0-FA49-8F39-080AB43E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dataframe.describe</a:t>
            </a:r>
            <a:r>
              <a:rPr lang="en-US" b="1" dirty="0"/>
              <a:t>(include=“all”)</a:t>
            </a:r>
            <a:endParaRPr lang="en-US" dirty="0"/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27499D6-0DCA-AC48-8DC0-03AB1AA9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145" y="1975757"/>
            <a:ext cx="8347710" cy="4000500"/>
          </a:xfrm>
        </p:spPr>
      </p:pic>
    </p:spTree>
    <p:extLst>
      <p:ext uri="{BB962C8B-B14F-4D97-AF65-F5344CB8AC3E}">
        <p14:creationId xmlns:p14="http://schemas.microsoft.com/office/powerpoint/2010/main" val="376692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3850-BABD-0448-8C91-255B081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insights from the data </a:t>
            </a:r>
            <a:r>
              <a:rPr lang="en-US" dirty="0"/>
              <a:t>– Info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5940EB9-0F01-C945-A23A-66407973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720" y="1872343"/>
            <a:ext cx="9503680" cy="4267200"/>
          </a:xfrm>
        </p:spPr>
      </p:pic>
    </p:spTree>
    <p:extLst>
      <p:ext uri="{BB962C8B-B14F-4D97-AF65-F5344CB8AC3E}">
        <p14:creationId xmlns:p14="http://schemas.microsoft.com/office/powerpoint/2010/main" val="188568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1184-555A-5941-9069-162F5779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58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Accessing Databases with Python</a:t>
            </a:r>
          </a:p>
        </p:txBody>
      </p:sp>
    </p:spTree>
    <p:extLst>
      <p:ext uri="{BB962C8B-B14F-4D97-AF65-F5344CB8AC3E}">
        <p14:creationId xmlns:p14="http://schemas.microsoft.com/office/powerpoint/2010/main" val="2987677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D540-B5CD-CC4F-9EF2-8EBA3146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Databases with Python</a:t>
            </a:r>
          </a:p>
        </p:txBody>
      </p:sp>
      <p:pic>
        <p:nvPicPr>
          <p:cNvPr id="5" name="Content Placeholder 4" descr="A blue arrow pointing to a blue line&#10;&#10;Description automatically generated">
            <a:extLst>
              <a:ext uri="{FF2B5EF4-FFF2-40B4-BE49-F238E27FC236}">
                <a16:creationId xmlns:a16="http://schemas.microsoft.com/office/drawing/2014/main" id="{4E810D54-D6D6-0049-9733-A90D7071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68869"/>
            <a:ext cx="9601200" cy="2215661"/>
          </a:xfrm>
        </p:spPr>
      </p:pic>
    </p:spTree>
    <p:extLst>
      <p:ext uri="{BB962C8B-B14F-4D97-AF65-F5344CB8AC3E}">
        <p14:creationId xmlns:p14="http://schemas.microsoft.com/office/powerpoint/2010/main" val="421206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3091-3AAD-3445-8564-6865DEE0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API?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B0ABE2B9-D5D7-7C43-A962-2FE45EE3F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31" y="1428750"/>
            <a:ext cx="8158737" cy="4811563"/>
          </a:xfrm>
        </p:spPr>
      </p:pic>
    </p:spTree>
    <p:extLst>
      <p:ext uri="{BB962C8B-B14F-4D97-AF65-F5344CB8AC3E}">
        <p14:creationId xmlns:p14="http://schemas.microsoft.com/office/powerpoint/2010/main" val="3022398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6B6B-E8EA-2D4E-950F-4773FB99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DB-API?</a:t>
            </a:r>
          </a:p>
        </p:txBody>
      </p:sp>
      <p:pic>
        <p:nvPicPr>
          <p:cNvPr id="5" name="Content Placeholder 4" descr="A blue arrow pointing to a blue line&#10;&#10;Description automatically generated">
            <a:extLst>
              <a:ext uri="{FF2B5EF4-FFF2-40B4-BE49-F238E27FC236}">
                <a16:creationId xmlns:a16="http://schemas.microsoft.com/office/drawing/2014/main" id="{0BB21810-2DB2-6A42-831E-96EFFCDA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010495"/>
            <a:ext cx="9601200" cy="2132409"/>
          </a:xfrm>
        </p:spPr>
      </p:pic>
    </p:spTree>
    <p:extLst>
      <p:ext uri="{BB962C8B-B14F-4D97-AF65-F5344CB8AC3E}">
        <p14:creationId xmlns:p14="http://schemas.microsoft.com/office/powerpoint/2010/main" val="467118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0444-F0AF-D24B-A048-3799D3E2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the Python DB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87B1-CD7C-8A47-8993-EB5A2D342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Connection Objects</a:t>
            </a:r>
          </a:p>
          <a:p>
            <a:pPr lvl="1"/>
            <a:r>
              <a:rPr lang="en-US" sz="2800" dirty="0"/>
              <a:t>Database connections</a:t>
            </a:r>
          </a:p>
          <a:p>
            <a:pPr lvl="1"/>
            <a:r>
              <a:rPr lang="en-US" sz="2800" dirty="0"/>
              <a:t>Manage transactions</a:t>
            </a:r>
          </a:p>
          <a:p>
            <a:r>
              <a:rPr lang="en-US" sz="2800" dirty="0"/>
              <a:t>Cursor Objects</a:t>
            </a:r>
          </a:p>
          <a:p>
            <a:pPr lvl="1"/>
            <a:r>
              <a:rPr lang="en-US" sz="2800" dirty="0"/>
              <a:t>Database Queries</a:t>
            </a:r>
          </a:p>
        </p:txBody>
      </p:sp>
    </p:spTree>
    <p:extLst>
      <p:ext uri="{BB962C8B-B14F-4D97-AF65-F5344CB8AC3E}">
        <p14:creationId xmlns:p14="http://schemas.microsoft.com/office/powerpoint/2010/main" val="345711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5B19-3F50-0142-A64B-E8441B46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Connection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FE09-AE20-4040-B56A-5DD8B185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cursor()</a:t>
            </a:r>
          </a:p>
          <a:p>
            <a:r>
              <a:rPr lang="en-US" sz="3200" dirty="0"/>
              <a:t>commit()</a:t>
            </a:r>
          </a:p>
          <a:p>
            <a:r>
              <a:rPr lang="en-US" sz="3200" dirty="0"/>
              <a:t>rollback()</a:t>
            </a:r>
          </a:p>
          <a:p>
            <a:r>
              <a:rPr lang="en-US" sz="3200" dirty="0"/>
              <a:t>close()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58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AE89-FD5A-214A-B7D6-C5441DF2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 using DB-API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02BA08E-9270-F145-9248-0ED84FA2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867" y="2286000"/>
            <a:ext cx="5510666" cy="3581400"/>
          </a:xfrm>
        </p:spPr>
      </p:pic>
    </p:spTree>
    <p:extLst>
      <p:ext uri="{BB962C8B-B14F-4D97-AF65-F5344CB8AC3E}">
        <p14:creationId xmlns:p14="http://schemas.microsoft.com/office/powerpoint/2010/main" val="307674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D803-1EB3-FE43-BADF-D708174B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C3010-5867-DC4D-BE66-1F924B51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In this lesson, we have learned how to: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Define the Business Problem: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Look at the data and make some high-level decision on what kind of analysis should be done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Import and Export Data in 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How to import data from multiple data sources using the Pandas library and how to export files into different formats.</a:t>
            </a:r>
          </a:p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Analyze Data in Python: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How to do some introductory analysis in Python using functions like 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unset"/>
              </a:rPr>
              <a:t>dataframe.head</a:t>
            </a:r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()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 to view the first few lines of the dataset, </a:t>
            </a:r>
            <a:r>
              <a:rPr lang="en-US" b="1" i="0" dirty="0" err="1">
                <a:solidFill>
                  <a:srgbClr val="1F1F1F"/>
                </a:solidFill>
                <a:effectLst/>
                <a:latin typeface="unset"/>
              </a:rPr>
              <a:t>dataframe.info</a:t>
            </a:r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()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 to view the column names and data types.</a:t>
            </a:r>
          </a:p>
        </p:txBody>
      </p:sp>
    </p:spTree>
    <p:extLst>
      <p:ext uri="{BB962C8B-B14F-4D97-AF65-F5344CB8AC3E}">
        <p14:creationId xmlns:p14="http://schemas.microsoft.com/office/powerpoint/2010/main" val="133533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used car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5ED1-8851-2F44-B52E-A201D48244B1}"/>
              </a:ext>
            </a:extLst>
          </p:cNvPr>
          <p:cNvSpPr txBox="1"/>
          <p:nvPr/>
        </p:nvSpPr>
        <p:spPr>
          <a:xfrm>
            <a:off x="1219200" y="1765740"/>
            <a:ext cx="103527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we help Tom determine the best price for his car?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Is there data on the prices of other cars and their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characteristics?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 features of cars affect their prices?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Color? Brand? Horsepower? Something else?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Asking the right questions in terms of data</a:t>
            </a:r>
          </a:p>
        </p:txBody>
      </p:sp>
    </p:spTree>
    <p:extLst>
      <p:ext uri="{BB962C8B-B14F-4D97-AF65-F5344CB8AC3E}">
        <p14:creationId xmlns:p14="http://schemas.microsoft.com/office/powerpoint/2010/main" val="20677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used car prices</a:t>
            </a: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1241A703-FDDF-8E4D-83C7-2B1EA053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18997"/>
            <a:ext cx="9850427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3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140305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– Used Automobiles (CSV)</a:t>
            </a: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1241A703-FDDF-8E4D-83C7-2B1EA053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18997"/>
            <a:ext cx="9850427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7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Each attribute in the dataset</a:t>
            </a:r>
          </a:p>
        </p:txBody>
      </p:sp>
      <p:pic>
        <p:nvPicPr>
          <p:cNvPr id="4" name="Picture 3" descr="A table with text and numbers&#10;&#10;Description automatically generated">
            <a:extLst>
              <a:ext uri="{FF2B5EF4-FFF2-40B4-BE49-F238E27FC236}">
                <a16:creationId xmlns:a16="http://schemas.microsoft.com/office/drawing/2014/main" id="{BAC0D065-6DE3-3341-80FF-13180FEF5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827" y="394397"/>
            <a:ext cx="10828541" cy="371887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808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Each attribute in the dataset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173010-17D9-E649-9739-9D155080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9" y="175017"/>
            <a:ext cx="9991882" cy="427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120</TotalTime>
  <Words>718</Words>
  <Application>Microsoft Macintosh PowerPoint</Application>
  <PresentationFormat>Widescreen</PresentationFormat>
  <Paragraphs>104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Franklin Gothic Book</vt:lpstr>
      <vt:lpstr>unset</vt:lpstr>
      <vt:lpstr>var(--cds-font-family-source-sans-pro)</vt:lpstr>
      <vt:lpstr>Crop</vt:lpstr>
      <vt:lpstr>Data analysis</vt:lpstr>
      <vt:lpstr>Why Data Analysis?</vt:lpstr>
      <vt:lpstr>Sakib wants to sell his car</vt:lpstr>
      <vt:lpstr>Estimate used car prices</vt:lpstr>
      <vt:lpstr>Data on used car prices</vt:lpstr>
      <vt:lpstr>Understanding the Data</vt:lpstr>
      <vt:lpstr>Dataset – Used Automobiles (CSV)</vt:lpstr>
      <vt:lpstr>Each attribute in the dataset</vt:lpstr>
      <vt:lpstr>Each attribute in the dataset</vt:lpstr>
      <vt:lpstr>Python Packages for Data Science</vt:lpstr>
      <vt:lpstr>Scientific computing libraries in Python</vt:lpstr>
      <vt:lpstr>Visualization libraries in Python</vt:lpstr>
      <vt:lpstr>Algorithmic libraries in Python</vt:lpstr>
      <vt:lpstr>What description best describes the library Pandas? </vt:lpstr>
      <vt:lpstr>Importing and Exporting Data in Python</vt:lpstr>
      <vt:lpstr>Importing Data</vt:lpstr>
      <vt:lpstr>Getting Data</vt:lpstr>
      <vt:lpstr>Importing a CSV into Python </vt:lpstr>
      <vt:lpstr>Importing a CSV without header</vt:lpstr>
      <vt:lpstr>Printing the dataframe in Python</vt:lpstr>
      <vt:lpstr>Adding headers</vt:lpstr>
      <vt:lpstr>Adding headers</vt:lpstr>
      <vt:lpstr>Exporting a Pandas dataframe to CSV</vt:lpstr>
      <vt:lpstr>Exporting to different formats in Python</vt:lpstr>
      <vt:lpstr>Getting Started Analyzing Data in Python</vt:lpstr>
      <vt:lpstr>Basic insights from the data</vt:lpstr>
      <vt:lpstr>Basic insights from the data – Data types</vt:lpstr>
      <vt:lpstr>Basic insights from the data – Data types</vt:lpstr>
      <vt:lpstr>dataframe.describe()</vt:lpstr>
      <vt:lpstr>dataframe.describe(include=“all”)</vt:lpstr>
      <vt:lpstr>Basic insights from the data – Info</vt:lpstr>
      <vt:lpstr>Accessing Databases with Python</vt:lpstr>
      <vt:lpstr>Accessing Databases with Python</vt:lpstr>
      <vt:lpstr>What is SQL API?</vt:lpstr>
      <vt:lpstr>What is a DB-API?</vt:lpstr>
      <vt:lpstr>Concepts of the Python DB API</vt:lpstr>
      <vt:lpstr>What are Connection methods?</vt:lpstr>
      <vt:lpstr>Writing code using DB-API</vt:lpstr>
      <vt:lpstr>Lesson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Mahjabin, Maesha</dc:creator>
  <cp:lastModifiedBy>Mahjabin, Maesha</cp:lastModifiedBy>
  <cp:revision>2</cp:revision>
  <dcterms:created xsi:type="dcterms:W3CDTF">2023-09-09T13:24:45Z</dcterms:created>
  <dcterms:modified xsi:type="dcterms:W3CDTF">2023-09-09T20:15:12Z</dcterms:modified>
</cp:coreProperties>
</file>